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66" r:id="rId5"/>
    <p:sldId id="267" r:id="rId6"/>
    <p:sldId id="268" r:id="rId7"/>
    <p:sldId id="257" r:id="rId8"/>
    <p:sldId id="258" r:id="rId9"/>
    <p:sldId id="259" r:id="rId10"/>
    <p:sldId id="276" r:id="rId11"/>
    <p:sldId id="264" r:id="rId12"/>
    <p:sldId id="273" r:id="rId13"/>
    <p:sldId id="272" r:id="rId14"/>
    <p:sldId id="274" r:id="rId15"/>
    <p:sldId id="277" r:id="rId16"/>
    <p:sldId id="278" r:id="rId17"/>
    <p:sldId id="279" r:id="rId18"/>
    <p:sldId id="271" r:id="rId19"/>
    <p:sldId id="265" r:id="rId20"/>
    <p:sldId id="269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A67C3-D593-46EC-4672-9F27E4573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3CC379-6AA3-3F81-1629-176E6C96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6AAE3-B0A3-235E-F52D-984D5170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574583-56FA-0687-DB4F-F79B7AE2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37A64C-2CD8-84C5-1477-F3C3BB5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2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24B37-5125-B61E-E680-F4051809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97799C-9905-E789-766B-3F097910B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5DF54-BB63-010D-BA66-84CFEF60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5EA33D-F622-433B-4D88-797C3DD7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A94C59-3A26-2C50-CE84-F9F78310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4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8BB94BC-5C10-2A30-983E-C4C343979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F13F2D-74F2-D6CC-070B-6C7D52862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7ADFF2-908D-464F-F56C-08A8660D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478DD-3DD2-F0B1-C0EC-7E59DA35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A2E35-18A5-2F73-820E-B39AFAFF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7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FFB0F-C4E2-490E-3024-230DE40D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B1427-7EF9-7F18-2053-C022B2A0C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7AA9ED-555B-90A5-0FC7-7A9204F1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9B38E-4AE7-1C50-FF15-B0A1D811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C4D6EB-FAA9-6C5D-704D-D2FE2EC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CDCDD-5358-4867-C5B3-F353D947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32E499-87DD-88D6-C4C3-C27B3646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4112F-8EDA-09FB-1851-949C32C6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CACE5A-EB12-B493-3871-F7581798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97457-18A8-3F8C-61A3-21C492FF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6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15933-402B-05EC-4D32-38DCB14B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2E84A9-19B0-5EA6-6046-2C94E8AD2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9380FE-0D84-A854-35C6-449E312F3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59F378-8BAC-5DBB-21F1-12868639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9D1715-B25F-FB9E-13DD-08BEA3FB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5B3D47-8A03-67C4-3CA0-C7DC2C21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9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3AD81-BB68-425D-035A-CED80DA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D16C6-8D26-864A-B41B-89A53932B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255CCD-A566-03CB-C370-17AF7545D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4104A4-F39F-194D-EC53-5D772187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42CF52-792C-053D-AC4A-93EED8430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84D470-68C4-CEF2-EEF5-01146DAF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A80F94-5A2F-8771-E435-D9105AAB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D3A932-E4A9-D74A-CC84-3494577B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37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BFE4E-7F18-4659-412C-EF991CD4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879115-6CC6-6FB7-9FE0-796C8D44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1AE919-57FD-2E04-9B04-A3889C72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41A4C3-EAF6-6FEE-7D75-17A5148F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DB33CB-09A5-BEF6-AE0C-35009A32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96DB9F-C987-6411-4004-614E8E2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84EEE1-BBB5-4029-8E02-B8669A8D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7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D8CB3-D089-3E62-B5A3-72743AED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15A23D-F8D9-DF8C-5328-EC79B8A5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799928-04EB-4B83-1E69-FA7215DA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912C14-8117-349C-E148-E1C6A754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506D11-72CB-3479-C33F-EDA8F604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51C4D6-304C-B2BE-690C-7D33A7D9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4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A14BC-DF96-E525-19F2-CD1C2FC7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0FD367D-0F5D-5302-F5C9-37562404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92D71B-D294-945E-75C3-D1328AB43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CF9FC-C07F-23A1-0E29-90F2A5C7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E95929-1B36-1C10-5FDE-7F1D790F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0BFB78-53FD-7605-39ED-92D1E194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57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E2F403-8E2A-96AF-E055-1B316FF7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C16C52-D24A-81FE-2E81-9769CC2D6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33E941-2EA5-2B49-7423-88A9BD671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17D-291A-436E-98D7-B50A61D932F3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0279C3-A469-3D87-F408-4685B94F7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47C5BF-CB6D-9E79-5741-11CD5844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FF5F-C17B-4302-865D-7919F6084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9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CEE12C4-9E85-C921-CAD0-8A66A7E6915D}"/>
              </a:ext>
            </a:extLst>
          </p:cNvPr>
          <p:cNvSpPr txBox="1">
            <a:spLocks/>
          </p:cNvSpPr>
          <p:nvPr/>
        </p:nvSpPr>
        <p:spPr>
          <a:xfrm>
            <a:off x="1587500" y="3116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595B61-D08A-6A99-2782-CBA8D2B55E33}"/>
              </a:ext>
            </a:extLst>
          </p:cNvPr>
          <p:cNvSpPr/>
          <p:nvPr/>
        </p:nvSpPr>
        <p:spPr>
          <a:xfrm>
            <a:off x="698500" y="3741738"/>
            <a:ext cx="11049000" cy="2659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ハイスピード！！</a:t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試算表</a:t>
            </a:r>
          </a:p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E3EB84-0C9F-3FE0-19A2-6D399C94A325}"/>
              </a:ext>
            </a:extLst>
          </p:cNvPr>
          <p:cNvSpPr/>
          <p:nvPr/>
        </p:nvSpPr>
        <p:spPr>
          <a:xfrm>
            <a:off x="698500" y="533400"/>
            <a:ext cx="11049000" cy="2895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実践！！</a:t>
            </a:r>
            <a:br>
              <a:rPr kumimoji="1"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資金繰シミュレーション</a:t>
            </a:r>
            <a:endParaRPr kumimoji="1" lang="ja-JP" alt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"/>
    </mc:Choice>
    <mc:Fallback xmlns="">
      <p:transition spd="slow" advTm="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6CE6-8493-7BE3-1569-F14CF853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470CAF-CBCB-0372-C383-D08A48BE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6" t="13333" r="3926" b="19074"/>
          <a:stretch/>
        </p:blipFill>
        <p:spPr>
          <a:xfrm>
            <a:off x="133349" y="124758"/>
            <a:ext cx="11261580" cy="6608483"/>
          </a:xfrm>
          <a:prstGeom prst="rect">
            <a:avLst/>
          </a:prstGeom>
        </p:spPr>
      </p:pic>
      <p:sp>
        <p:nvSpPr>
          <p:cNvPr id="3" name="吹き出し: 上矢印 2">
            <a:extLst>
              <a:ext uri="{FF2B5EF4-FFF2-40B4-BE49-F238E27FC236}">
                <a16:creationId xmlns:a16="http://schemas.microsoft.com/office/drawing/2014/main" id="{F5733E01-6E32-C230-EE50-2A848D699EF1}"/>
              </a:ext>
            </a:extLst>
          </p:cNvPr>
          <p:cNvSpPr/>
          <p:nvPr/>
        </p:nvSpPr>
        <p:spPr>
          <a:xfrm>
            <a:off x="4095751" y="4381500"/>
            <a:ext cx="5403849" cy="2184400"/>
          </a:xfrm>
          <a:prstGeom prst="upArrowCallout">
            <a:avLst>
              <a:gd name="adj1" fmla="val 25894"/>
              <a:gd name="adj2" fmla="val 25000"/>
              <a:gd name="adj3" fmla="val 25000"/>
              <a:gd name="adj4" fmla="val 579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普通預金（横浜）→</a:t>
            </a:r>
            <a:r>
              <a:rPr lang="en-US" altLang="ja-JP" sz="2400" dirty="0"/>
              <a:t>35</a:t>
            </a:r>
            <a:r>
              <a:rPr lang="ja-JP" altLang="en-US" sz="2400" dirty="0"/>
              <a:t>万円当座へ移動</a:t>
            </a:r>
            <a:endParaRPr kumimoji="1" lang="ja-JP" altLang="en-US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2509B9-F96D-3BFA-421F-2B88320675BD}"/>
              </a:ext>
            </a:extLst>
          </p:cNvPr>
          <p:cNvSpPr/>
          <p:nvPr/>
        </p:nvSpPr>
        <p:spPr>
          <a:xfrm>
            <a:off x="2844800" y="6096000"/>
            <a:ext cx="1003300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7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"/>
    </mc:Choice>
    <mc:Fallback xmlns="">
      <p:transition spd="slow" advTm="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4B85B6-6F53-373F-B6DE-052A15C7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4" t="13519" r="3778" b="18518"/>
          <a:stretch/>
        </p:blipFill>
        <p:spPr>
          <a:xfrm>
            <a:off x="819150" y="315489"/>
            <a:ext cx="10553700" cy="6227022"/>
          </a:xfrm>
          <a:prstGeom prst="rect">
            <a:avLst/>
          </a:prstGeom>
        </p:spPr>
      </p:pic>
      <p:sp>
        <p:nvSpPr>
          <p:cNvPr id="3" name="吹き出し: 上矢印 2">
            <a:extLst>
              <a:ext uri="{FF2B5EF4-FFF2-40B4-BE49-F238E27FC236}">
                <a16:creationId xmlns:a16="http://schemas.microsoft.com/office/drawing/2014/main" id="{CCF48E2C-B452-9A6F-701B-3DB416830EBD}"/>
              </a:ext>
            </a:extLst>
          </p:cNvPr>
          <p:cNvSpPr/>
          <p:nvPr/>
        </p:nvSpPr>
        <p:spPr>
          <a:xfrm>
            <a:off x="5295900" y="1524000"/>
            <a:ext cx="3365500" cy="10160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当座（個別）で再確認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6FFB02-CCA3-8477-D65D-DF6872BE3D6C}"/>
              </a:ext>
            </a:extLst>
          </p:cNvPr>
          <p:cNvSpPr/>
          <p:nvPr/>
        </p:nvSpPr>
        <p:spPr>
          <a:xfrm>
            <a:off x="9550400" y="4826000"/>
            <a:ext cx="1193800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上矢印 5">
            <a:extLst>
              <a:ext uri="{FF2B5EF4-FFF2-40B4-BE49-F238E27FC236}">
                <a16:creationId xmlns:a16="http://schemas.microsoft.com/office/drawing/2014/main" id="{1D904B76-53DD-EB9C-CCFC-A2C8C32BD0BD}"/>
              </a:ext>
            </a:extLst>
          </p:cNvPr>
          <p:cNvSpPr/>
          <p:nvPr/>
        </p:nvSpPr>
        <p:spPr>
          <a:xfrm>
            <a:off x="7620000" y="5103733"/>
            <a:ext cx="4254500" cy="1364245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OK!!</a:t>
            </a:r>
          </a:p>
          <a:p>
            <a:pPr algn="ctr"/>
            <a:r>
              <a:rPr lang="ja-JP" altLang="en-US" sz="2400" dirty="0"/>
              <a:t>今月はこういう計画で行こう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6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5"/>
    </mc:Choice>
    <mc:Fallback xmlns="">
      <p:transition spd="slow" advTm="1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F50791-9DFE-2F17-1D56-50CF9AF2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6" t="13333" r="3630" b="18148"/>
          <a:stretch/>
        </p:blipFill>
        <p:spPr>
          <a:xfrm>
            <a:off x="546100" y="205968"/>
            <a:ext cx="10871200" cy="6446064"/>
          </a:xfrm>
          <a:prstGeom prst="rect">
            <a:avLst/>
          </a:prstGeom>
        </p:spPr>
      </p:pic>
      <p:sp>
        <p:nvSpPr>
          <p:cNvPr id="3" name="吹き出し: 右矢印 2">
            <a:extLst>
              <a:ext uri="{FF2B5EF4-FFF2-40B4-BE49-F238E27FC236}">
                <a16:creationId xmlns:a16="http://schemas.microsoft.com/office/drawing/2014/main" id="{7D44E898-CB88-5629-D52B-C79ED65A3BF1}"/>
              </a:ext>
            </a:extLst>
          </p:cNvPr>
          <p:cNvSpPr/>
          <p:nvPr/>
        </p:nvSpPr>
        <p:spPr>
          <a:xfrm>
            <a:off x="889000" y="3429000"/>
            <a:ext cx="4648200" cy="1587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1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勘定科目等も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正しく入力・設定すれば、</a:t>
            </a:r>
            <a:endParaRPr lang="en-US" altLang="ja-JP" sz="2400" dirty="0"/>
          </a:p>
          <a:p>
            <a:pPr algn="ctr"/>
            <a:r>
              <a:rPr lang="ja-JP" altLang="en-US" sz="2400" dirty="0"/>
              <a:t>試算表の</a:t>
            </a:r>
            <a:r>
              <a:rPr kumimoji="1" lang="ja-JP" altLang="en-US" sz="2400" dirty="0"/>
              <a:t>出力も可能です。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8E189D-2EC1-72FD-026E-9BC68DF0675C}"/>
              </a:ext>
            </a:extLst>
          </p:cNvPr>
          <p:cNvSpPr/>
          <p:nvPr/>
        </p:nvSpPr>
        <p:spPr>
          <a:xfrm>
            <a:off x="4940300" y="5892800"/>
            <a:ext cx="1066800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3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"/>
    </mc:Choice>
    <mc:Fallback xmlns="">
      <p:transition spd="slow" advTm="8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CCE9131-D3AC-08E0-909F-D13861B8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9" b="5926"/>
          <a:stretch/>
        </p:blipFill>
        <p:spPr>
          <a:xfrm>
            <a:off x="1708150" y="203200"/>
            <a:ext cx="8464550" cy="6451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BF3FAC-5339-30B2-DF12-C8C5F2768533}"/>
              </a:ext>
            </a:extLst>
          </p:cNvPr>
          <p:cNvSpPr/>
          <p:nvPr/>
        </p:nvSpPr>
        <p:spPr>
          <a:xfrm>
            <a:off x="6654800" y="2514600"/>
            <a:ext cx="3327400" cy="2082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損益計算書</a:t>
            </a:r>
            <a:endParaRPr kumimoji="1" lang="en-US" altLang="ja-JP" sz="3200" dirty="0"/>
          </a:p>
          <a:p>
            <a:pPr algn="ctr"/>
            <a:r>
              <a:rPr lang="en-US" altLang="ja-JP" sz="3200" dirty="0"/>
              <a:t>EXCEL</a:t>
            </a:r>
            <a:r>
              <a:rPr lang="ja-JP" altLang="en-US" sz="3200" dirty="0"/>
              <a:t>出力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169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9"/>
    </mc:Choice>
    <mc:Fallback xmlns="">
      <p:transition spd="slow" advTm="799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048FDA-B88F-1A4A-433B-529F0720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9" b="6111"/>
          <a:stretch/>
        </p:blipFill>
        <p:spPr>
          <a:xfrm>
            <a:off x="1657350" y="209550"/>
            <a:ext cx="8528050" cy="64389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DED1CB-44EA-1170-84BC-36C56683B7F7}"/>
              </a:ext>
            </a:extLst>
          </p:cNvPr>
          <p:cNvSpPr/>
          <p:nvPr/>
        </p:nvSpPr>
        <p:spPr>
          <a:xfrm>
            <a:off x="6578600" y="2971800"/>
            <a:ext cx="3327400" cy="2082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貸借対照表</a:t>
            </a:r>
            <a:endParaRPr kumimoji="1" lang="en-US" altLang="ja-JP" sz="3200" dirty="0"/>
          </a:p>
          <a:p>
            <a:pPr algn="ctr"/>
            <a:r>
              <a:rPr lang="en-US" altLang="ja-JP" sz="3200" dirty="0"/>
              <a:t>EXCEL</a:t>
            </a:r>
            <a:r>
              <a:rPr lang="ja-JP" altLang="en-US" sz="3200" dirty="0"/>
              <a:t>出力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86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1"/>
    </mc:Choice>
    <mc:Fallback xmlns="">
      <p:transition spd="slow" advTm="88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2435BE5-39EF-ECA5-4060-5543F842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4" t="14075" r="24223" b="20184"/>
          <a:stretch/>
        </p:blipFill>
        <p:spPr>
          <a:xfrm>
            <a:off x="0" y="0"/>
            <a:ext cx="674209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86BC6A-C12A-EBF3-9959-995966B4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02" t="18149" r="7232" b="24259"/>
          <a:stretch/>
        </p:blipFill>
        <p:spPr>
          <a:xfrm>
            <a:off x="2554310" y="1308100"/>
            <a:ext cx="9466318" cy="49149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3FF933-3762-75E9-F7ED-D848ED00BECE}"/>
              </a:ext>
            </a:extLst>
          </p:cNvPr>
          <p:cNvSpPr/>
          <p:nvPr/>
        </p:nvSpPr>
        <p:spPr>
          <a:xfrm>
            <a:off x="6742090" y="69850"/>
            <a:ext cx="5183210" cy="1568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/>
          </a:p>
          <a:p>
            <a:r>
              <a:rPr kumimoji="1" lang="ja-JP" altLang="en-US" sz="2400" dirty="0"/>
              <a:t>振替伝票一覧表</a:t>
            </a:r>
            <a:endParaRPr kumimoji="1" lang="en-US" altLang="ja-JP" sz="2400" dirty="0"/>
          </a:p>
          <a:p>
            <a:r>
              <a:rPr kumimoji="1" lang="ja-JP" altLang="en-US" sz="2000" dirty="0"/>
              <a:t>予め難しい振替伝票パターンを</a:t>
            </a:r>
            <a:endParaRPr kumimoji="1" lang="en-US" altLang="ja-JP" sz="2000" dirty="0"/>
          </a:p>
          <a:p>
            <a:r>
              <a:rPr kumimoji="1" lang="ja-JP" altLang="en-US" sz="2000" dirty="0"/>
              <a:t>登録しておく事が出来ます。</a:t>
            </a:r>
            <a:endParaRPr kumimoji="1" lang="en-US" altLang="ja-JP" sz="2000" dirty="0"/>
          </a:p>
          <a:p>
            <a:r>
              <a:rPr lang="ja-JP" altLang="en-US" sz="2000" dirty="0"/>
              <a:t>又、一括で発生する事も可能です。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926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A068B82-E683-DE8F-723F-AEF26D05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18" t="22355" r="54741" b="5927"/>
          <a:stretch/>
        </p:blipFill>
        <p:spPr>
          <a:xfrm>
            <a:off x="-101600" y="-1"/>
            <a:ext cx="5461000" cy="684446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192A487-C5F7-6CAE-32A0-31A1C4BAE587}"/>
              </a:ext>
            </a:extLst>
          </p:cNvPr>
          <p:cNvSpPr/>
          <p:nvPr/>
        </p:nvSpPr>
        <p:spPr>
          <a:xfrm>
            <a:off x="5359400" y="0"/>
            <a:ext cx="6832600" cy="6844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/>
          </a:p>
          <a:p>
            <a:r>
              <a:rPr kumimoji="1" lang="ja-JP" altLang="en-US" sz="3600" dirty="0"/>
              <a:t>　</a:t>
            </a:r>
            <a:r>
              <a:rPr kumimoji="1" lang="ja-JP" altLang="en-US" sz="3200" dirty="0"/>
              <a:t>おもしろい（変な）機能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左はある店舗（部門別）の</a:t>
            </a:r>
            <a:endParaRPr kumimoji="1" lang="en-US" altLang="ja-JP" sz="3200" dirty="0"/>
          </a:p>
          <a:p>
            <a:r>
              <a:rPr lang="ja-JP" altLang="en-US" sz="3200" dirty="0"/>
              <a:t>損益計算書です。</a:t>
            </a:r>
            <a:r>
              <a:rPr lang="ja-JP" altLang="en-US" sz="3200" b="1" u="sng" dirty="0"/>
              <a:t>プラス</a:t>
            </a:r>
            <a:r>
              <a:rPr lang="en-US" altLang="ja-JP" sz="3200" b="1" u="sng" dirty="0"/>
              <a:t>41,120</a:t>
            </a:r>
            <a:r>
              <a:rPr lang="ja-JP" altLang="en-US" sz="3200" b="1" u="sng" dirty="0"/>
              <a:t>円</a:t>
            </a:r>
            <a:endParaRPr lang="en-US" altLang="ja-JP" sz="3200" b="1" u="sng" dirty="0"/>
          </a:p>
          <a:p>
            <a:endParaRPr lang="en-US" altLang="ja-JP" sz="3200" dirty="0"/>
          </a:p>
          <a:p>
            <a:r>
              <a:rPr lang="ja-JP" altLang="en-US" sz="3200" dirty="0"/>
              <a:t>この店舗のリフォームのために</a:t>
            </a:r>
            <a:endParaRPr lang="en-US" altLang="ja-JP" sz="3200" dirty="0"/>
          </a:p>
          <a:p>
            <a:r>
              <a:rPr lang="ja-JP" altLang="en-US" sz="3200" dirty="0"/>
              <a:t>借入した返済</a:t>
            </a:r>
            <a:r>
              <a:rPr lang="en-US" altLang="ja-JP" sz="3200" dirty="0"/>
              <a:t>10</a:t>
            </a:r>
            <a:r>
              <a:rPr lang="ja-JP" altLang="en-US" sz="3200" dirty="0"/>
              <a:t>万円があります。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どこにも載っていません。</a:t>
            </a:r>
            <a:endParaRPr lang="en-US" altLang="ja-JP" sz="3200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財務としては正しいです。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しかし、</a:t>
            </a:r>
            <a:r>
              <a:rPr lang="ja-JP" altLang="en-US" sz="3200" b="1" dirty="0">
                <a:solidFill>
                  <a:srgbClr val="FF0000"/>
                </a:solidFill>
              </a:rPr>
              <a:t>営業会議</a:t>
            </a:r>
            <a:r>
              <a:rPr lang="ja-JP" altLang="en-US" sz="3200" dirty="0"/>
              <a:t>する時この資料で正しいといえるでしょうか？</a:t>
            </a:r>
            <a:endParaRPr lang="en-US" altLang="ja-JP" sz="2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6228116-6F93-DE4F-1574-16670A990E10}"/>
              </a:ext>
            </a:extLst>
          </p:cNvPr>
          <p:cNvSpPr/>
          <p:nvPr/>
        </p:nvSpPr>
        <p:spPr>
          <a:xfrm>
            <a:off x="3987800" y="5778499"/>
            <a:ext cx="8890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84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7D6608A-8CE5-0072-802C-0E72DDDA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4" t="22963" r="56370" b="5926"/>
          <a:stretch/>
        </p:blipFill>
        <p:spPr>
          <a:xfrm>
            <a:off x="0" y="0"/>
            <a:ext cx="5257800" cy="684405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7D5022-5BA6-88EE-FE60-587F6629C11E}"/>
              </a:ext>
            </a:extLst>
          </p:cNvPr>
          <p:cNvSpPr/>
          <p:nvPr/>
        </p:nvSpPr>
        <p:spPr>
          <a:xfrm>
            <a:off x="5359400" y="0"/>
            <a:ext cx="6832600" cy="6844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/>
          </a:p>
          <a:p>
            <a:r>
              <a:rPr kumimoji="1" lang="ja-JP" altLang="en-US" sz="3600" dirty="0"/>
              <a:t>　</a:t>
            </a:r>
            <a:r>
              <a:rPr kumimoji="1" lang="ja-JP" altLang="en-US" sz="3200" dirty="0"/>
              <a:t>おもしろい（変な）機能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損益計算書　</a:t>
            </a:r>
            <a:r>
              <a:rPr lang="ja-JP" altLang="en-US" sz="3200" b="1" u="sng" dirty="0">
                <a:solidFill>
                  <a:srgbClr val="FF0000"/>
                </a:solidFill>
              </a:rPr>
              <a:t>マイナス</a:t>
            </a:r>
            <a:r>
              <a:rPr lang="en-US" altLang="ja-JP" sz="3200" b="1" u="sng" dirty="0">
                <a:solidFill>
                  <a:srgbClr val="FF0000"/>
                </a:solidFill>
              </a:rPr>
              <a:t>58,880</a:t>
            </a:r>
            <a:r>
              <a:rPr lang="ja-JP" altLang="en-US" sz="3200" b="1" u="sng" dirty="0">
                <a:solidFill>
                  <a:srgbClr val="FF0000"/>
                </a:solidFill>
              </a:rPr>
              <a:t>円</a:t>
            </a:r>
            <a:endParaRPr lang="en-US" altLang="ja-JP" sz="3200" b="1" u="sng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本当の勘定科目と別に、</a:t>
            </a:r>
            <a:endParaRPr lang="en-US" altLang="ja-JP" sz="3200" dirty="0"/>
          </a:p>
          <a:p>
            <a:r>
              <a:rPr lang="ja-JP" altLang="en-US" sz="3200" dirty="0"/>
              <a:t>オリジナル勘定科目を設定する</a:t>
            </a:r>
            <a:endParaRPr lang="en-US" altLang="ja-JP" sz="3200" dirty="0"/>
          </a:p>
          <a:p>
            <a:r>
              <a:rPr lang="ja-JP" altLang="en-US" sz="3200" dirty="0"/>
              <a:t>機能があります。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長期借入金　→　修繕費に変更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実際に資金は</a:t>
            </a:r>
            <a:r>
              <a:rPr lang="en-US" altLang="ja-JP" sz="3200" dirty="0"/>
              <a:t>10</a:t>
            </a:r>
            <a:r>
              <a:rPr lang="ja-JP" altLang="en-US" sz="3200" dirty="0"/>
              <a:t>万減っています。</a:t>
            </a:r>
            <a:endParaRPr lang="en-US" altLang="ja-JP" sz="3200" dirty="0"/>
          </a:p>
          <a:p>
            <a:r>
              <a:rPr lang="ja-JP" altLang="en-US" sz="3200" dirty="0"/>
              <a:t>お金の流れから考えると、</a:t>
            </a:r>
            <a:endParaRPr lang="en-US" altLang="ja-JP" sz="3200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営業会議で使う資料としては、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chemeClr val="bg1"/>
                </a:solidFill>
              </a:rPr>
              <a:t>こちらの方が正しくないですか！！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3132F2-2E95-9423-49AA-43443A83C4B5}"/>
              </a:ext>
            </a:extLst>
          </p:cNvPr>
          <p:cNvSpPr/>
          <p:nvPr/>
        </p:nvSpPr>
        <p:spPr>
          <a:xfrm>
            <a:off x="3987800" y="5778499"/>
            <a:ext cx="10033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5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9A144-0089-BE48-11BB-AD1FC488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使い方は２とおり</a:t>
            </a:r>
            <a:r>
              <a:rPr kumimoji="1" lang="ja-JP" altLang="en-US" dirty="0"/>
              <a:t>　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B499DE-67F0-81A8-564D-42F285B0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27906"/>
            <a:ext cx="10515600" cy="55245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資金繰シミュレーションのみ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今の会計システムや方針を変えずに、資金繰確認に利用。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インストール（訪問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or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リモート）含む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１５万円（税別）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保守契約なし。基本　お問い合わせはなし　</a:t>
            </a:r>
            <a:r>
              <a:rPr kumimoji="0" lang="ja-JP" altLang="en-US" sz="2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（メール可）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すばやく資金繰を確認するためのものなので、</a:t>
            </a:r>
            <a:endParaRPr kumimoji="0" lang="en-US" altLang="ja-JP" sz="2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１円まで数字を合わせる必要はありません。</a:t>
            </a:r>
            <a:endParaRPr kumimoji="0" lang="en-US" altLang="ja-JP" sz="2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b="0" i="0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勘定科目等の設定もいりません。</a:t>
            </a:r>
            <a:endParaRPr kumimoji="0" lang="en-US" altLang="ja-JP" sz="2800" b="0" i="0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よって、特に難しい事はありませんが、</a:t>
            </a:r>
            <a:endParaRPr kumimoji="0" lang="en-US" altLang="ja-JP" sz="2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b="0" i="0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2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コツなどを説明させて頂きます。</a:t>
            </a:r>
            <a:endParaRPr kumimoji="0" lang="en-US" altLang="ja-JP" sz="2800" b="0" i="0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800" b="0" i="0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1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3"/>
    </mc:Choice>
    <mc:Fallback xmlns="">
      <p:transition spd="slow" advTm="1998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1C20B-2FD5-89D4-17BE-FAC92E48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10900" cy="1006475"/>
          </a:xfrm>
        </p:spPr>
        <p:txBody>
          <a:bodyPr/>
          <a:lstStyle/>
          <a:p>
            <a:r>
              <a:rPr kumimoji="1" lang="ja-JP" altLang="en-US" dirty="0"/>
              <a:t>Ｂタイプは試算表発行まで財務サポート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5112E2A-CAE3-D53E-F96B-39D63703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33500"/>
            <a:ext cx="11049000" cy="53721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06400" algn="l"/>
            <a:r>
              <a:rPr lang="ja-JP" altLang="ja-JP" sz="2800" u="sng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Ｂ　</a:t>
            </a:r>
            <a:r>
              <a:rPr lang="ja-JP" altLang="ja-JP" sz="2800" u="sng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資金繰シミュレーション　＋　試算表作成までサポート</a:t>
            </a:r>
            <a:endParaRPr lang="en-US" altLang="ja-JP" sz="2800" u="sng" kern="100" dirty="0">
              <a:solidFill>
                <a:srgbClr val="FFFFFF"/>
              </a:solidFill>
              <a:effectLst/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406400" algn="l"/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r>
              <a:rPr lang="en-US" altLang="ja-JP" sz="2800" u="sng" kern="100" dirty="0"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800" u="sng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人で全てやらなくてはいけない社長様・経理ご担当者様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endParaRPr lang="en-US" altLang="ja-JP" sz="2800" u="sng" kern="100" dirty="0">
              <a:solidFill>
                <a:srgbClr val="FFFFFF"/>
              </a:solidFill>
              <a:effectLst/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ja-JP" sz="2800" u="sng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ハイスピードで試算表まで作成出来ます。</a:t>
            </a:r>
            <a:endParaRPr lang="en-US" altLang="ja-JP" sz="2800" u="sng" kern="100" dirty="0">
              <a:solidFill>
                <a:srgbClr val="FFFFFF"/>
              </a:solidFill>
              <a:effectLst/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406400" algn="l"/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ja-JP" sz="28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お打合せ＋貴社に合わせたデータ登録＋導入指導を致します。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ja-JP" sz="28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４０万円（税別）　</a:t>
            </a:r>
            <a:endParaRPr lang="en-US" altLang="ja-JP" sz="2800" kern="100" dirty="0">
              <a:solidFill>
                <a:srgbClr val="FFFFFF"/>
              </a:solidFill>
              <a:effectLst/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ja-JP" sz="28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※５年リースの場合　月額</a:t>
            </a:r>
            <a:r>
              <a:rPr lang="en-US" altLang="ja-JP" sz="28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8,000</a:t>
            </a:r>
            <a:r>
              <a:rPr lang="ja-JP" altLang="ja-JP" sz="28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円（税別）</a:t>
            </a:r>
            <a:endParaRPr lang="en-US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※保守料金別途　　　月額</a:t>
            </a:r>
            <a:r>
              <a:rPr lang="en-US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5,000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円（税別）</a:t>
            </a:r>
            <a:endParaRPr lang="en-US" altLang="ja-JP" sz="28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406400" algn="l"/>
            <a:r>
              <a:rPr lang="ja-JP" altLang="en-US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ja-JP" sz="28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・メール・リモートサポート</a:t>
            </a:r>
            <a:endParaRPr lang="en-US" altLang="ja-JP" sz="28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406400" algn="l"/>
            <a:r>
              <a:rPr lang="en-US" altLang="ja-JP" sz="2800" kern="100" dirty="0">
                <a:solidFill>
                  <a:schemeClr val="bg1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800" kern="100" dirty="0">
                <a:solidFill>
                  <a:schemeClr val="bg1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内容により価格もご相談に応じます。まずはご相談下さい。</a:t>
            </a:r>
            <a:endParaRPr lang="ja-JP" altLang="ja-JP" sz="28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9"/>
    </mc:Choice>
    <mc:Fallback xmlns="">
      <p:transition spd="slow" advTm="205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22FDB6-3A7B-44CB-A929-C335FFB63D12}"/>
              </a:ext>
            </a:extLst>
          </p:cNvPr>
          <p:cNvSpPr/>
          <p:nvPr/>
        </p:nvSpPr>
        <p:spPr>
          <a:xfrm>
            <a:off x="381000" y="533400"/>
            <a:ext cx="11493500" cy="5791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kumimoji="1"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ja-JP" sz="6600" b="1" dirty="0"/>
              <a:t>シミュレーションといっても、１年先を見るような</a:t>
            </a:r>
            <a:endParaRPr lang="ja-JP" altLang="ja-JP" sz="6600" dirty="0"/>
          </a:p>
          <a:p>
            <a:r>
              <a:rPr lang="ja-JP" altLang="ja-JP" sz="6600" b="1" dirty="0"/>
              <a:t>カッコイイものでは</a:t>
            </a:r>
            <a:r>
              <a:rPr lang="ja-JP" altLang="en-US" sz="6600" b="1" dirty="0"/>
              <a:t>なく、</a:t>
            </a:r>
            <a:endParaRPr lang="en-US" altLang="ja-JP" sz="6600" b="1" dirty="0"/>
          </a:p>
          <a:p>
            <a:r>
              <a:rPr lang="ja-JP" altLang="ja-JP" sz="6600" b="1" u="sng" dirty="0">
                <a:solidFill>
                  <a:srgbClr val="FF0000"/>
                </a:solidFill>
              </a:rPr>
              <a:t>今月末　大丈夫かな？</a:t>
            </a:r>
            <a:r>
              <a:rPr lang="ja-JP" altLang="ja-JP" sz="6600" b="1" dirty="0"/>
              <a:t>を</a:t>
            </a:r>
            <a:endParaRPr lang="ja-JP" altLang="ja-JP" sz="6600" dirty="0"/>
          </a:p>
          <a:p>
            <a:r>
              <a:rPr lang="ja-JP" altLang="ja-JP" sz="6600" b="1" dirty="0"/>
              <a:t>確認するソフトです。</a:t>
            </a:r>
            <a:endParaRPr lang="ja-JP" altLang="ja-JP" sz="6600" dirty="0"/>
          </a:p>
          <a:p>
            <a:pPr algn="ctr"/>
            <a:endParaRPr kumimoji="1" lang="ja-JP" alt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3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2"/>
    </mc:Choice>
    <mc:Fallback xmlns="">
      <p:transition spd="slow" advTm="68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0138CD-7D99-AF35-AFE6-408434F4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92" t="20000" r="10742" b="19815"/>
          <a:stretch/>
        </p:blipFill>
        <p:spPr>
          <a:xfrm>
            <a:off x="876300" y="288680"/>
            <a:ext cx="10261600" cy="62806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106AC6B-AC63-B2E8-8854-1D0C419F3A02}"/>
              </a:ext>
            </a:extLst>
          </p:cNvPr>
          <p:cNvSpPr/>
          <p:nvPr/>
        </p:nvSpPr>
        <p:spPr>
          <a:xfrm>
            <a:off x="2438400" y="2832100"/>
            <a:ext cx="8699500" cy="3737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ja-JP" sz="3200" kern="100" dirty="0">
              <a:effectLst/>
              <a:latin typeface="Century" panose="02040604050505020304" pitchFamily="18" charset="0"/>
              <a:ea typeface="HG平成丸ｺﾞｼｯｸ体W8"/>
              <a:cs typeface="Times New Roman" panose="02020603050405020304" pitchFamily="18" charset="0"/>
            </a:endParaRPr>
          </a:p>
          <a:p>
            <a:pPr algn="l"/>
            <a:endParaRPr lang="en-US" altLang="ja-JP" sz="3200" kern="100" dirty="0">
              <a:effectLst/>
              <a:latin typeface="Century" panose="02040604050505020304" pitchFamily="18" charset="0"/>
              <a:ea typeface="HG平成丸ｺﾞｼｯｸ体W8"/>
              <a:cs typeface="Times New Roman" panose="02020603050405020304" pitchFamily="18" charset="0"/>
            </a:endParaRPr>
          </a:p>
          <a:p>
            <a:pPr algn="l"/>
            <a:endParaRPr lang="en-US" altLang="ja-JP" sz="1800" kern="100" dirty="0"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algn="l"/>
            <a:r>
              <a:rPr lang="ja-JP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株式会社　松弥商事</a:t>
            </a:r>
            <a:r>
              <a:rPr lang="ja-JP" altLang="en-US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（まつやしょうじ）</a:t>
            </a:r>
            <a:endParaRPr lang="en-US" altLang="ja-JP" sz="2400" kern="100" dirty="0"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algn="l"/>
            <a:r>
              <a:rPr lang="ja-JP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担当　七尾（ななお）</a:t>
            </a:r>
            <a:endParaRPr lang="en-US" altLang="ja-JP" sz="2400" kern="100" dirty="0"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algn="l"/>
            <a:endParaRPr lang="ja-JP" altLang="ja-JP" sz="2400" kern="100" dirty="0"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R="334010" algn="l"/>
            <a:r>
              <a:rPr lang="ja-JP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〒</a:t>
            </a:r>
            <a:r>
              <a:rPr lang="en-US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221-0834</a:t>
            </a:r>
            <a:r>
              <a:rPr lang="ja-JP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　神奈川県横浜市神奈川区台町</a:t>
            </a:r>
            <a:r>
              <a:rPr lang="en-US" altLang="ja-JP" sz="2400" kern="100" dirty="0"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  <a:cs typeface="Times New Roman" panose="02020603050405020304" pitchFamily="18" charset="0"/>
              </a:rPr>
              <a:t>11-20-405</a:t>
            </a:r>
            <a:endParaRPr lang="ja-JP" altLang="ja-JP" sz="2400" kern="100" dirty="0"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24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TEL:045-620-2727</a:t>
            </a:r>
            <a:r>
              <a:rPr lang="ja-JP" altLang="ja-JP" sz="24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FAX:045-620-3721</a:t>
            </a:r>
            <a:r>
              <a:rPr lang="ja-JP" altLang="ja-JP" sz="2400" kern="10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</a:t>
            </a:r>
            <a:endParaRPr lang="en-US" altLang="ja-JP" sz="2400" kern="10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l"/>
            <a:endParaRPr lang="en-US" altLang="ja-JP" sz="3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/>
            <a:endParaRPr lang="ja-JP" altLang="ja-JP" sz="3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3"/>
    </mc:Choice>
    <mc:Fallback xmlns="">
      <p:transition spd="slow" advTm="197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40304F8-7C26-C1A1-0D7E-DEBAC150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52" t="19444" r="10593" b="24444"/>
          <a:stretch/>
        </p:blipFill>
        <p:spPr>
          <a:xfrm>
            <a:off x="1231900" y="196933"/>
            <a:ext cx="9728200" cy="646413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8E0499-A399-DE77-0ACB-C1CDFC23A40B}"/>
              </a:ext>
            </a:extLst>
          </p:cNvPr>
          <p:cNvSpPr/>
          <p:nvPr/>
        </p:nvSpPr>
        <p:spPr>
          <a:xfrm>
            <a:off x="190500" y="196933"/>
            <a:ext cx="4216400" cy="5060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メインメニュー</a:t>
            </a:r>
          </a:p>
        </p:txBody>
      </p:sp>
    </p:spTree>
    <p:extLst>
      <p:ext uri="{BB962C8B-B14F-4D97-AF65-F5344CB8AC3E}">
        <p14:creationId xmlns:p14="http://schemas.microsoft.com/office/powerpoint/2010/main" val="6325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1"/>
    </mc:Choice>
    <mc:Fallback xmlns="">
      <p:transition spd="slow" advTm="47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73AD37-78DD-E93B-D2FA-10C7BAD0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60" t="11295" r="13111" b="14260"/>
          <a:stretch/>
        </p:blipFill>
        <p:spPr>
          <a:xfrm>
            <a:off x="279400" y="254817"/>
            <a:ext cx="7848600" cy="634836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D07B83C-0398-D0C4-1B0C-0F5E00A7A4F1}"/>
              </a:ext>
            </a:extLst>
          </p:cNvPr>
          <p:cNvSpPr/>
          <p:nvPr/>
        </p:nvSpPr>
        <p:spPr>
          <a:xfrm>
            <a:off x="8128000" y="254817"/>
            <a:ext cx="3784600" cy="63483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｢</a:t>
            </a:r>
            <a:r>
              <a:rPr kumimoji="1" lang="ja-JP" altLang="en-US" sz="4000" dirty="0"/>
              <a:t>売掛入力</a:t>
            </a:r>
            <a:r>
              <a:rPr kumimoji="1" lang="en-US" altLang="ja-JP" sz="4000" dirty="0"/>
              <a:t>｣</a:t>
            </a:r>
          </a:p>
          <a:p>
            <a:endParaRPr lang="en-US" altLang="ja-JP" dirty="0"/>
          </a:p>
          <a:p>
            <a:r>
              <a:rPr kumimoji="1" lang="ja-JP" altLang="en-US" sz="2400" dirty="0"/>
              <a:t>得意先名と</a:t>
            </a:r>
            <a:endParaRPr kumimoji="1" lang="en-US" altLang="ja-JP" sz="2400" dirty="0"/>
          </a:p>
          <a:p>
            <a:r>
              <a:rPr lang="ja-JP" altLang="en-US" sz="2400" dirty="0"/>
              <a:t>例えば、</a:t>
            </a:r>
            <a:endParaRPr lang="en-US" altLang="ja-JP" sz="2400" dirty="0"/>
          </a:p>
          <a:p>
            <a:r>
              <a:rPr lang="en-US" altLang="ja-JP" sz="2400" dirty="0"/>
              <a:t>15</a:t>
            </a:r>
            <a:r>
              <a:rPr lang="ja-JP" altLang="en-US" sz="2400" dirty="0"/>
              <a:t>日締／翌月末払い</a:t>
            </a:r>
            <a:endParaRPr lang="en-US" altLang="ja-JP" sz="2400" dirty="0"/>
          </a:p>
          <a:p>
            <a:r>
              <a:rPr lang="ja-JP" altLang="en-US" sz="2400" dirty="0"/>
              <a:t>などの</a:t>
            </a:r>
            <a:r>
              <a:rPr kumimoji="1" lang="ja-JP" altLang="en-US" sz="2400" dirty="0"/>
              <a:t>入金サイトを</a:t>
            </a:r>
            <a:endParaRPr kumimoji="1" lang="en-US" altLang="ja-JP" sz="2400" dirty="0"/>
          </a:p>
          <a:p>
            <a:r>
              <a:rPr kumimoji="1" lang="ja-JP" altLang="en-US" sz="2400" dirty="0"/>
              <a:t>登録します。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１度登録すれば、</a:t>
            </a:r>
            <a:endParaRPr kumimoji="1" lang="en-US" altLang="ja-JP" sz="2400" dirty="0"/>
          </a:p>
          <a:p>
            <a:r>
              <a:rPr kumimoji="1" lang="ja-JP" altLang="en-US" sz="2400" dirty="0"/>
              <a:t>次回からは、</a:t>
            </a:r>
            <a:endParaRPr kumimoji="1" lang="en-US" altLang="ja-JP" sz="2400" dirty="0"/>
          </a:p>
          <a:p>
            <a:r>
              <a:rPr lang="ja-JP" altLang="en-US" sz="2400" dirty="0"/>
              <a:t>請求金額を入力するだけです。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algn="ctr"/>
            <a:endParaRPr lang="en-US" altLang="ja-JP" dirty="0"/>
          </a:p>
          <a:p>
            <a:endParaRPr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5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7"/>
    </mc:Choice>
    <mc:Fallback xmlns="">
      <p:transition spd="slow" advTm="119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189E104-A08B-7822-122B-5961E2D8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08" t="11111" r="12963" b="14074"/>
          <a:stretch/>
        </p:blipFill>
        <p:spPr>
          <a:xfrm>
            <a:off x="419100" y="266700"/>
            <a:ext cx="7848600" cy="637994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CFC54C-6069-1A50-1E29-BCA9C4528005}"/>
              </a:ext>
            </a:extLst>
          </p:cNvPr>
          <p:cNvSpPr/>
          <p:nvPr/>
        </p:nvSpPr>
        <p:spPr>
          <a:xfrm>
            <a:off x="8128000" y="254817"/>
            <a:ext cx="3784600" cy="63483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｢</a:t>
            </a:r>
            <a:r>
              <a:rPr lang="ja-JP" altLang="en-US" sz="4000" dirty="0"/>
              <a:t>買掛</a:t>
            </a:r>
            <a:r>
              <a:rPr kumimoji="1" lang="ja-JP" altLang="en-US" sz="4000" dirty="0"/>
              <a:t>入力</a:t>
            </a:r>
            <a:r>
              <a:rPr kumimoji="1" lang="en-US" altLang="ja-JP" sz="4000" dirty="0"/>
              <a:t>｣</a:t>
            </a:r>
          </a:p>
          <a:p>
            <a:endParaRPr lang="en-US" altLang="ja-JP" dirty="0"/>
          </a:p>
          <a:p>
            <a:r>
              <a:rPr lang="ja-JP" altLang="en-US" sz="2400" dirty="0"/>
              <a:t>仕入先</a:t>
            </a:r>
            <a:r>
              <a:rPr kumimoji="1" lang="ja-JP" altLang="en-US" sz="2400" dirty="0"/>
              <a:t>名と</a:t>
            </a:r>
            <a:endParaRPr kumimoji="1" lang="en-US" altLang="ja-JP" sz="2400" dirty="0"/>
          </a:p>
          <a:p>
            <a:r>
              <a:rPr lang="ja-JP" altLang="en-US" sz="2400" dirty="0"/>
              <a:t>例えば、</a:t>
            </a:r>
            <a:endParaRPr lang="en-US" altLang="ja-JP" sz="2400" dirty="0"/>
          </a:p>
          <a:p>
            <a:r>
              <a:rPr lang="en-US" altLang="ja-JP" sz="2400" dirty="0"/>
              <a:t>20</a:t>
            </a:r>
            <a:r>
              <a:rPr lang="ja-JP" altLang="en-US" sz="2400" dirty="0"/>
              <a:t>日締／翌月末払い</a:t>
            </a:r>
            <a:endParaRPr lang="en-US" altLang="ja-JP" sz="2400" dirty="0"/>
          </a:p>
          <a:p>
            <a:r>
              <a:rPr lang="ja-JP" altLang="en-US" sz="2400" dirty="0"/>
              <a:t>などの支払</a:t>
            </a:r>
            <a:r>
              <a:rPr kumimoji="1" lang="ja-JP" altLang="en-US" sz="2400" dirty="0"/>
              <a:t>サイトを</a:t>
            </a:r>
            <a:endParaRPr kumimoji="1" lang="en-US" altLang="ja-JP" sz="2400" dirty="0"/>
          </a:p>
          <a:p>
            <a:r>
              <a:rPr kumimoji="1" lang="ja-JP" altLang="en-US" sz="2400" dirty="0"/>
              <a:t>登録します。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１度登録すれば、</a:t>
            </a:r>
            <a:endParaRPr kumimoji="1" lang="en-US" altLang="ja-JP" sz="2400" dirty="0"/>
          </a:p>
          <a:p>
            <a:r>
              <a:rPr kumimoji="1" lang="ja-JP" altLang="en-US" sz="2400" dirty="0"/>
              <a:t>次回からは、</a:t>
            </a:r>
            <a:endParaRPr kumimoji="1" lang="en-US" altLang="ja-JP" sz="2400" dirty="0"/>
          </a:p>
          <a:p>
            <a:r>
              <a:rPr lang="ja-JP" altLang="en-US" sz="2400" dirty="0"/>
              <a:t>請求金額を入力するだけです。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algn="ctr"/>
            <a:endParaRPr lang="en-US" altLang="ja-JP" dirty="0"/>
          </a:p>
          <a:p>
            <a:endParaRPr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7"/>
    </mc:Choice>
    <mc:Fallback xmlns="">
      <p:transition spd="slow" advTm="90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5F716C6-E0AA-C771-0C2F-62AA66A3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0" t="11295" r="5556" b="14260"/>
          <a:stretch/>
        </p:blipFill>
        <p:spPr>
          <a:xfrm>
            <a:off x="254000" y="228600"/>
            <a:ext cx="9588500" cy="640295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CCF89D7-25B7-DFC3-B1E5-1F93A104EC27}"/>
              </a:ext>
            </a:extLst>
          </p:cNvPr>
          <p:cNvSpPr/>
          <p:nvPr/>
        </p:nvSpPr>
        <p:spPr>
          <a:xfrm>
            <a:off x="6197600" y="3797299"/>
            <a:ext cx="5740400" cy="2832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/>
              <a:t>｢</a:t>
            </a:r>
            <a:r>
              <a:rPr lang="ja-JP" altLang="en-US" sz="3200" dirty="0"/>
              <a:t>入金・出金</a:t>
            </a:r>
            <a:r>
              <a:rPr kumimoji="1" lang="ja-JP" altLang="en-US" sz="3200" dirty="0"/>
              <a:t>入力</a:t>
            </a:r>
            <a:r>
              <a:rPr kumimoji="1" lang="en-US" altLang="ja-JP" sz="3200" dirty="0"/>
              <a:t>｣</a:t>
            </a:r>
          </a:p>
          <a:p>
            <a:endParaRPr lang="en-US" altLang="ja-JP" dirty="0"/>
          </a:p>
          <a:p>
            <a:r>
              <a:rPr kumimoji="1" lang="ja-JP" altLang="en-US" sz="2400" dirty="0"/>
              <a:t>毎月・或いは、特定の月に発生する</a:t>
            </a:r>
            <a:endParaRPr kumimoji="1" lang="en-US" altLang="ja-JP" sz="2400" dirty="0"/>
          </a:p>
          <a:p>
            <a:r>
              <a:rPr kumimoji="1" lang="ja-JP" altLang="en-US" sz="2400" dirty="0"/>
              <a:t>内容を登録します。</a:t>
            </a:r>
            <a:endParaRPr kumimoji="1" lang="en-US" altLang="ja-JP" sz="2400" dirty="0"/>
          </a:p>
          <a:p>
            <a:r>
              <a:rPr lang="ja-JP" altLang="en-US" sz="2400" dirty="0"/>
              <a:t>例えば、水道代など</a:t>
            </a:r>
            <a:endParaRPr lang="en-US" altLang="ja-JP" sz="2400" dirty="0"/>
          </a:p>
          <a:p>
            <a:r>
              <a:rPr lang="ja-JP" altLang="en-US" sz="2400" u="sng" dirty="0"/>
              <a:t>１度登録後、毎月自動発生させます。</a:t>
            </a:r>
            <a:endParaRPr lang="en-US" altLang="ja-JP" sz="2400" u="sng" dirty="0"/>
          </a:p>
        </p:txBody>
      </p:sp>
    </p:spTree>
    <p:extLst>
      <p:ext uri="{BB962C8B-B14F-4D97-AF65-F5344CB8AC3E}">
        <p14:creationId xmlns:p14="http://schemas.microsoft.com/office/powerpoint/2010/main" val="41388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"/>
    </mc:Choice>
    <mc:Fallback xmlns="">
      <p:transition spd="slow" advTm="147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444BC6-6952-D52C-F377-FE3E5C43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4" t="13519" r="4074" b="18704"/>
          <a:stretch/>
        </p:blipFill>
        <p:spPr>
          <a:xfrm>
            <a:off x="679450" y="231488"/>
            <a:ext cx="10833100" cy="639502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0ED2B3F-E8B2-89A9-2672-FFF3F522BBEF}"/>
              </a:ext>
            </a:extLst>
          </p:cNvPr>
          <p:cNvSpPr/>
          <p:nvPr/>
        </p:nvSpPr>
        <p:spPr>
          <a:xfrm>
            <a:off x="1803400" y="231488"/>
            <a:ext cx="9709150" cy="599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/>
              <a:t>｢</a:t>
            </a:r>
            <a:r>
              <a:rPr lang="ja-JP" altLang="en-US" sz="3200" dirty="0"/>
              <a:t>資金繰表</a:t>
            </a:r>
            <a:r>
              <a:rPr kumimoji="1" lang="en-US" altLang="ja-JP" sz="3200" dirty="0"/>
              <a:t>｣</a:t>
            </a:r>
            <a:r>
              <a:rPr kumimoji="1" lang="ja-JP" altLang="en-US" sz="3200" dirty="0"/>
              <a:t>　　</a:t>
            </a:r>
            <a:r>
              <a:rPr lang="ja-JP" altLang="en-US" sz="2800" dirty="0"/>
              <a:t>はい。資金繰表の完成です。</a:t>
            </a:r>
            <a:endParaRPr lang="en-US" altLang="ja-JP" sz="2800" dirty="0"/>
          </a:p>
        </p:txBody>
      </p:sp>
      <p:sp>
        <p:nvSpPr>
          <p:cNvPr id="3" name="吹き出し: 上矢印 2">
            <a:extLst>
              <a:ext uri="{FF2B5EF4-FFF2-40B4-BE49-F238E27FC236}">
                <a16:creationId xmlns:a16="http://schemas.microsoft.com/office/drawing/2014/main" id="{B0220921-1649-D1A8-1B12-50395C9BF3A3}"/>
              </a:ext>
            </a:extLst>
          </p:cNvPr>
          <p:cNvSpPr/>
          <p:nvPr/>
        </p:nvSpPr>
        <p:spPr>
          <a:xfrm>
            <a:off x="8102600" y="5130800"/>
            <a:ext cx="3886200" cy="1495712"/>
          </a:xfrm>
          <a:prstGeom prst="upArrowCallout">
            <a:avLst>
              <a:gd name="adj1" fmla="val 27083"/>
              <a:gd name="adj2" fmla="val 25000"/>
              <a:gd name="adj3" fmla="val 25000"/>
              <a:gd name="adj4" fmla="val 639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あ！！当座預金１２月末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マイナスだ！！</a:t>
            </a:r>
            <a:endParaRPr kumimoji="1" lang="ja-JP" altLang="en-US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66B8F9-B6FA-C060-9125-989BD3B4F9D5}"/>
              </a:ext>
            </a:extLst>
          </p:cNvPr>
          <p:cNvSpPr/>
          <p:nvPr/>
        </p:nvSpPr>
        <p:spPr>
          <a:xfrm>
            <a:off x="9652000" y="4826000"/>
            <a:ext cx="1270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9"/>
    </mc:Choice>
    <mc:Fallback xmlns="">
      <p:transition spd="slow" advTm="12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DA32B3C-835C-2708-1C2E-BAA91455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4" t="13333" r="4814" b="19074"/>
          <a:stretch/>
        </p:blipFill>
        <p:spPr>
          <a:xfrm>
            <a:off x="584200" y="210531"/>
            <a:ext cx="10845800" cy="6436938"/>
          </a:xfrm>
          <a:prstGeom prst="rect">
            <a:avLst/>
          </a:prstGeom>
        </p:spPr>
      </p:pic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D9AC318E-704A-46CF-7D47-F0D307509CA4}"/>
              </a:ext>
            </a:extLst>
          </p:cNvPr>
          <p:cNvSpPr/>
          <p:nvPr/>
        </p:nvSpPr>
        <p:spPr>
          <a:xfrm>
            <a:off x="3467100" y="1155700"/>
            <a:ext cx="3543300" cy="1816100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当座（個別）ではなく、</a:t>
            </a:r>
            <a:r>
              <a:rPr lang="ja-JP" altLang="en-US" sz="2400" dirty="0"/>
              <a:t>全体で見てみよう。</a:t>
            </a:r>
            <a:endParaRPr kumimoji="1" lang="ja-JP" altLang="en-US" sz="2400" dirty="0"/>
          </a:p>
        </p:txBody>
      </p:sp>
      <p:sp>
        <p:nvSpPr>
          <p:cNvPr id="3" name="吹き出し: 上矢印 2">
            <a:extLst>
              <a:ext uri="{FF2B5EF4-FFF2-40B4-BE49-F238E27FC236}">
                <a16:creationId xmlns:a16="http://schemas.microsoft.com/office/drawing/2014/main" id="{91152D47-3E9F-F45F-0402-93A367D03AAC}"/>
              </a:ext>
            </a:extLst>
          </p:cNvPr>
          <p:cNvSpPr/>
          <p:nvPr/>
        </p:nvSpPr>
        <p:spPr>
          <a:xfrm>
            <a:off x="9207500" y="5377469"/>
            <a:ext cx="2514600" cy="108683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全体ではプラス</a:t>
            </a:r>
            <a:endParaRPr kumimoji="1" lang="ja-JP" altLang="en-US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651E8D-35C3-F848-D19F-B48C3D4F1F1C}"/>
              </a:ext>
            </a:extLst>
          </p:cNvPr>
          <p:cNvSpPr/>
          <p:nvPr/>
        </p:nvSpPr>
        <p:spPr>
          <a:xfrm>
            <a:off x="9664700" y="5105400"/>
            <a:ext cx="1219200" cy="245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9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BEDF261-64C6-A1CD-334B-AB1EFEC2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6" t="13703" r="3926" b="18704"/>
          <a:stretch/>
        </p:blipFill>
        <p:spPr>
          <a:xfrm>
            <a:off x="133350" y="144278"/>
            <a:ext cx="11267780" cy="6612122"/>
          </a:xfrm>
          <a:prstGeom prst="rect">
            <a:avLst/>
          </a:prstGeom>
        </p:spPr>
      </p:pic>
      <p:sp>
        <p:nvSpPr>
          <p:cNvPr id="2" name="吹き出し: 上矢印 1">
            <a:extLst>
              <a:ext uri="{FF2B5EF4-FFF2-40B4-BE49-F238E27FC236}">
                <a16:creationId xmlns:a16="http://schemas.microsoft.com/office/drawing/2014/main" id="{079A66F0-576F-B24D-AE6F-E86B1FED780D}"/>
              </a:ext>
            </a:extLst>
          </p:cNvPr>
          <p:cNvSpPr/>
          <p:nvPr/>
        </p:nvSpPr>
        <p:spPr>
          <a:xfrm>
            <a:off x="4330700" y="1409700"/>
            <a:ext cx="5842000" cy="22987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8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もう１度　個別で確認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普通預金（横浜）に残高があるのを確認</a:t>
            </a:r>
            <a:endParaRPr kumimoji="1"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006C01-242E-03E4-5C95-4C173ECB483F}"/>
              </a:ext>
            </a:extLst>
          </p:cNvPr>
          <p:cNvSpPr/>
          <p:nvPr/>
        </p:nvSpPr>
        <p:spPr>
          <a:xfrm>
            <a:off x="9486900" y="1866900"/>
            <a:ext cx="1270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AEEC715-E7EB-4030-ACD2-E9DCB162C99E}"/>
              </a:ext>
            </a:extLst>
          </p:cNvPr>
          <p:cNvSpPr/>
          <p:nvPr/>
        </p:nvSpPr>
        <p:spPr>
          <a:xfrm>
            <a:off x="2844800" y="6045200"/>
            <a:ext cx="1003300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"/>
    </mc:Choice>
    <mc:Fallback xmlns="">
      <p:transition spd="slow" advTm="7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642</Words>
  <Application>Microsoft Office PowerPoint</Application>
  <PresentationFormat>ワイド画面</PresentationFormat>
  <Paragraphs>124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HGP創英ﾌﾟﾚｾﾞﾝｽEB</vt:lpstr>
      <vt:lpstr>HGP創英角ｺﾞｼｯｸUB</vt:lpstr>
      <vt:lpstr>HG丸ｺﾞｼｯｸM-PRO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使い方は２とおり　 </vt:lpstr>
      <vt:lpstr>Ｂタイプは試算表発行まで財務サポート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VersaPro</cp:lastModifiedBy>
  <cp:revision>13</cp:revision>
  <dcterms:created xsi:type="dcterms:W3CDTF">2024-12-02T09:52:41Z</dcterms:created>
  <dcterms:modified xsi:type="dcterms:W3CDTF">2024-12-26T08:55:15Z</dcterms:modified>
</cp:coreProperties>
</file>